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89" r:id="rId3"/>
    <p:sldId id="290" r:id="rId4"/>
    <p:sldId id="298" r:id="rId5"/>
    <p:sldId id="297" r:id="rId6"/>
    <p:sldId id="291" r:id="rId7"/>
    <p:sldId id="299" r:id="rId8"/>
    <p:sldId id="296" r:id="rId9"/>
    <p:sldId id="292" r:id="rId10"/>
    <p:sldId id="264" r:id="rId11"/>
    <p:sldId id="265" r:id="rId12"/>
    <p:sldId id="266" r:id="rId13"/>
    <p:sldId id="267" r:id="rId14"/>
    <p:sldId id="294" r:id="rId15"/>
    <p:sldId id="293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60"/>
  </p:normalViewPr>
  <p:slideViewPr>
    <p:cSldViewPr snapToGrid="0">
      <p:cViewPr varScale="1">
        <p:scale>
          <a:sx n="58" d="100"/>
          <a:sy n="58" d="100"/>
        </p:scale>
        <p:origin x="51" y="15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83038-3826-4E5F-B7D5-8A876308AFD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F8673-7BC7-41E3-98A1-8F183F6A4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83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94AF6D-4288-4A54-B2EA-DFC4C5100F6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03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8DEC8-C029-081D-9D52-2E7D81AF6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F0A678A-FCB9-6BA5-20A1-32154F744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480CFF-5886-12F0-A200-7C57E6EB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5E770C-91B8-2BB2-BD7A-C30F55D0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C255D0-DEA3-3F8A-2DA5-0D6040A4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11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BD414-C13C-3BA8-D3FF-0DBF3F01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D1207F-E8C0-0448-A8E9-B831B19B2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34810F-DAA0-D00F-E4D7-54D87F18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F775D1-C83C-A597-08CF-2B5DE822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2E5479-C71D-0077-B75D-D989464A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6631514-39CD-FECE-3587-5C588E374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5F5BBB-746D-6DE7-C86A-CEFD8BCCA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178242-B08B-1707-FBAF-E86EDE4D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5720FF-D6CB-9FB0-CEAF-A5F33706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9A4C076-96A5-FBCB-F883-78CA9F93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50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2212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448" y="1276473"/>
            <a:ext cx="902633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047" y="3756148"/>
            <a:ext cx="9039181" cy="8228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11900" r="22794" b="17704"/>
          <a:stretch/>
        </p:blipFill>
        <p:spPr>
          <a:xfrm>
            <a:off x="1786201" y="5615043"/>
            <a:ext cx="1422490" cy="1135698"/>
          </a:xfrm>
          <a:prstGeom prst="rect">
            <a:avLst/>
          </a:prstGeom>
          <a:noFill/>
        </p:spPr>
      </p:pic>
      <p:pic>
        <p:nvPicPr>
          <p:cNvPr id="10" name="Content Placeholder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4" b="2837"/>
          <a:stretch/>
        </p:blipFill>
        <p:spPr>
          <a:xfrm>
            <a:off x="3089415" y="5754669"/>
            <a:ext cx="1905477" cy="856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9691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725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059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4560" y="200961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 userDrawn="1"/>
        </p:nvSpPr>
        <p:spPr>
          <a:xfrm>
            <a:off x="4644949" y="1004973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4558" y="1438284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 userDrawn="1"/>
        </p:nvSpPr>
        <p:spPr>
          <a:xfrm>
            <a:off x="4644949" y="2229137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R:90 G:42 B:130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44560" y="5408251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585372" y="6219115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R:124 G:124 </a:t>
            </a:r>
            <a:r>
              <a:rPr lang="nl-BE" baseline="0" dirty="0"/>
              <a:t> </a:t>
            </a:r>
            <a:r>
              <a:rPr lang="nl-BE" dirty="0"/>
              <a:t>B:124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231159" y="4070024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711373" y="4878553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R:27 G:41 </a:t>
            </a:r>
            <a:r>
              <a:rPr lang="nl-BE" baseline="0" dirty="0"/>
              <a:t> </a:t>
            </a:r>
            <a:r>
              <a:rPr lang="nl-BE" dirty="0"/>
              <a:t>B:68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44558" y="2731485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 userDrawn="1"/>
        </p:nvSpPr>
        <p:spPr>
          <a:xfrm>
            <a:off x="4644949" y="3522338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R:66 G:183</a:t>
            </a:r>
            <a:r>
              <a:rPr lang="nl-BE" baseline="0" dirty="0"/>
              <a:t> </a:t>
            </a:r>
            <a:r>
              <a:rPr lang="nl-BE" dirty="0"/>
              <a:t>B:186</a:t>
            </a:r>
          </a:p>
        </p:txBody>
      </p:sp>
      <p:sp>
        <p:nvSpPr>
          <p:cNvPr id="24" name="Isosceles Triangle 23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05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5" name="Isosceles Triangle 24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1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457199" y="145038"/>
            <a:ext cx="10889087" cy="11428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400" b="0" kern="1200" cap="none" baseline="0" dirty="0">
                <a:solidFill>
                  <a:srgbClr val="109E9A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Isosceles Triangle 20"/>
          <p:cNvSpPr/>
          <p:nvPr userDrawn="1"/>
        </p:nvSpPr>
        <p:spPr>
          <a:xfrm rot="16200000">
            <a:off x="11577830" y="135578"/>
            <a:ext cx="602543" cy="621461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571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 userDrawn="1"/>
        </p:nvSpPr>
        <p:spPr>
          <a:xfrm rot="10800000">
            <a:off x="11587289" y="0"/>
            <a:ext cx="602543" cy="621461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3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7BDD8-1064-FF51-DA86-1BD54BA4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9D0161-FE5B-013B-9CC1-4791C900B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E8D460D-E04B-330F-DF18-050482E4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F31F8F-8347-368C-0B54-8288EABD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C96D0C-4D56-2241-FD06-B251374B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541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65" y="2896481"/>
            <a:ext cx="2309134" cy="1218318"/>
          </a:xfrm>
          <a:prstGeom prst="rect">
            <a:avLst/>
          </a:prstGeom>
        </p:spPr>
      </p:pic>
      <p:pic>
        <p:nvPicPr>
          <p:cNvPr id="5" name="Logo EN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t="14530" r="27153" b="17363"/>
          <a:stretch/>
        </p:blipFill>
        <p:spPr>
          <a:xfrm>
            <a:off x="6375589" y="4114799"/>
            <a:ext cx="1273628" cy="124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19" y="4273902"/>
            <a:ext cx="1563976" cy="10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8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1" y="145038"/>
            <a:ext cx="10753785" cy="1143000"/>
          </a:xfrm>
        </p:spPr>
        <p:txBody>
          <a:bodyPr anchor="t">
            <a:normAutofit/>
          </a:bodyPr>
          <a:lstStyle>
            <a:lvl1pPr algn="l">
              <a:defRPr sz="3400" b="0" cap="none" baseline="0">
                <a:solidFill>
                  <a:srgbClr val="109E9A"/>
                </a:solidFill>
                <a:latin typeface="Calibri" panose="020F0502020204030204" pitchFamily="34" charset="0"/>
              </a:defRPr>
            </a:lvl1pPr>
          </a:lstStyle>
          <a:p>
            <a:r>
              <a:rPr lang="nl-NL" dirty="0"/>
              <a:t>Title picture slide</a:t>
            </a:r>
          </a:p>
        </p:txBody>
      </p:sp>
      <p:sp>
        <p:nvSpPr>
          <p:cNvPr id="23" name="Isosceles Triangle 22"/>
          <p:cNvSpPr/>
          <p:nvPr userDrawn="1"/>
        </p:nvSpPr>
        <p:spPr>
          <a:xfrm rot="16200000">
            <a:off x="11476422" y="32002"/>
            <a:ext cx="602543" cy="828615"/>
          </a:xfrm>
          <a:prstGeom prst="triangle">
            <a:avLst/>
          </a:prstGeom>
          <a:solidFill>
            <a:srgbClr val="5DB7B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5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25344"/>
            <a:ext cx="193019" cy="3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5D0FBC-3B65-4332-BFD8-95C7132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2B5EB59-2158-4F3A-8BD8-BA7E9D4B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060B-F65D-459D-8845-2DD760777DBE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3B984E-0F4C-4694-AB80-5BDA4115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A02194-3F23-4645-8A2E-75246328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23DF-71E2-4131-9883-3E655A54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19DC8-F7B3-F2A1-3407-A22B47FB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5627F4B-8D9F-EA64-2389-E5304D8F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26E14A-AFE1-003F-0891-3845E718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6FAEA-8B01-38D6-B73E-6027D1DF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A00B1B-1B9E-F410-5A46-21C14350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0D399-769A-6B6A-8E83-4D612630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B27177-E405-5B67-A9E5-6166DC631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9E534C8-55D4-5ED9-D79A-80A651618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9BAF5B-CBC9-D728-DE3C-185FB71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ADE1F1-A03A-60D5-00E2-4EE687F4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43E756-3223-C3CA-DC51-F38F9596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96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58971-4FB8-ECC3-32D7-6AB6C764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AFF074-5AB6-0B11-CEDD-116970C0C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690423-C8B5-F8ED-F79C-0CC9328B4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637D2EF-F9D0-D296-A38C-F08CF40E9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51620DD-BD5E-4C65-10EA-A73EB308D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4DDFE40-486F-509E-1034-D95CAF24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B0DD10-4038-C662-98CE-67C2557F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024C56-788E-4C91-B50E-093D59A0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28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973F9-A26E-5239-48E8-3C0C0AC4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471E33C-FDA0-3A90-D85E-964CC2F2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CA55A29-A172-1C19-6EDB-D893FD62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51E36CE-54A0-417A-3127-BC95864D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A175FB-3A27-E6E4-B7B8-66F93A93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45B8021-DD99-8443-7D7A-15D6522F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622481-4446-A4F8-FA09-E4336FC0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61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92A9C-ED70-3B46-4A6A-54295A35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FEDC26-23B5-4FBD-C6D1-D7716489B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192521-5A71-0B53-C0C0-47DCE570E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B037CCD-E76C-5AC1-566D-ECF935B2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E03F166-3A0F-3C16-EB71-55312641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B4D6F5-B7AD-3A83-0B20-1ACDBAAB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55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B5997-1B04-605F-60AC-5D6A22BB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4B77812-0F5C-6BF9-394A-EBA4B9AA3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282C47-9916-0C45-769C-62DAB552A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62849D9-D2F1-63B0-7635-4A976E66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0C611CF-2EED-89BC-86E7-518A342B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9FEE769-D164-767B-25AE-6B372B57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7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BA01880-CECC-98E6-D340-0CCC87ED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1E8574-32F2-6E05-3DA1-1AB5BE000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90B8DC-C714-EE15-F8E5-F0CBDCD42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290F-A569-4E8F-8B2C-8B6F46046E3D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B2005E-2222-FD7D-C027-E1032F413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3FD8A8-6BBA-3C71-6810-503777B1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8BAE-4946-4962-9D1B-E98E9861A6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76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69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49.jpg"/><Relationship Id="rId18" Type="http://schemas.openxmlformats.org/officeDocument/2006/relationships/image" Target="../media/image52.jpeg"/><Relationship Id="rId26" Type="http://schemas.openxmlformats.org/officeDocument/2006/relationships/image" Target="../media/image59.jpg"/><Relationship Id="rId3" Type="http://schemas.openxmlformats.org/officeDocument/2006/relationships/image" Target="../media/image41.jpeg"/><Relationship Id="rId21" Type="http://schemas.openxmlformats.org/officeDocument/2006/relationships/image" Target="../media/image55.jpeg"/><Relationship Id="rId7" Type="http://schemas.openxmlformats.org/officeDocument/2006/relationships/image" Target="../media/image44.jpeg"/><Relationship Id="rId12" Type="http://schemas.openxmlformats.org/officeDocument/2006/relationships/image" Target="../media/image48.jpg"/><Relationship Id="rId17" Type="http://schemas.openxmlformats.org/officeDocument/2006/relationships/image" Target="../media/image51.jpeg"/><Relationship Id="rId25" Type="http://schemas.openxmlformats.org/officeDocument/2006/relationships/image" Target="../media/image58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jpg"/><Relationship Id="rId20" Type="http://schemas.openxmlformats.org/officeDocument/2006/relationships/image" Target="../media/image54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jpeg"/><Relationship Id="rId11" Type="http://schemas.openxmlformats.org/officeDocument/2006/relationships/image" Target="../media/image20.jpg"/><Relationship Id="rId24" Type="http://schemas.openxmlformats.org/officeDocument/2006/relationships/image" Target="../media/image57.jpeg"/><Relationship Id="rId5" Type="http://schemas.openxmlformats.org/officeDocument/2006/relationships/image" Target="../media/image42.jpeg"/><Relationship Id="rId15" Type="http://schemas.openxmlformats.org/officeDocument/2006/relationships/image" Target="../media/image50.jp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7.png"/><Relationship Id="rId19" Type="http://schemas.openxmlformats.org/officeDocument/2006/relationships/image" Target="../media/image53.jpeg"/><Relationship Id="rId4" Type="http://schemas.openxmlformats.org/officeDocument/2006/relationships/image" Target="../media/image19.jpeg"/><Relationship Id="rId9" Type="http://schemas.openxmlformats.org/officeDocument/2006/relationships/image" Target="../media/image46.jpg"/><Relationship Id="rId14" Type="http://schemas.openxmlformats.org/officeDocument/2006/relationships/image" Target="../media/image21.png"/><Relationship Id="rId22" Type="http://schemas.openxmlformats.org/officeDocument/2006/relationships/image" Target="../media/image26.jpeg"/><Relationship Id="rId27" Type="http://schemas.openxmlformats.org/officeDocument/2006/relationships/image" Target="../media/image60.jpeg"/><Relationship Id="rId30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kevin.velghe@ugent.be" TargetMode="External"/><Relationship Id="rId3" Type="http://schemas.openxmlformats.org/officeDocument/2006/relationships/image" Target="../media/image29.png"/><Relationship Id="rId7" Type="http://schemas.openxmlformats.org/officeDocument/2006/relationships/hyperlink" Target="mailto:Lennart.martens@ugent.b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ven.degroeve@ugent.be" TargetMode="External"/><Relationship Id="rId11" Type="http://schemas.openxmlformats.org/officeDocument/2006/relationships/hyperlink" Target="mailto:enrico.massignani@ugent.be" TargetMode="External"/><Relationship Id="rId5" Type="http://schemas.openxmlformats.org/officeDocument/2006/relationships/image" Target="../media/image15.png"/><Relationship Id="rId10" Type="http://schemas.openxmlformats.org/officeDocument/2006/relationships/hyperlink" Target="mailto:robbin.bouwmeester@ugent.be" TargetMode="External"/><Relationship Id="rId4" Type="http://schemas.openxmlformats.org/officeDocument/2006/relationships/image" Target="../media/image30.png"/><Relationship Id="rId9" Type="http://schemas.openxmlformats.org/officeDocument/2006/relationships/hyperlink" Target="mailto:ralf.gabriels@ugent.b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00583106-EE31-41AE-BB0E-DCBDAD5BF217}"/>
              </a:ext>
            </a:extLst>
          </p:cNvPr>
          <p:cNvSpPr txBox="1"/>
          <p:nvPr/>
        </p:nvSpPr>
        <p:spPr>
          <a:xfrm>
            <a:off x="332898" y="429435"/>
            <a:ext cx="64811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modification search (OMS)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+1000 known modifications/artifacts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Amino acid substitutions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Semi-tryptic peptides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dirty="0"/>
              <a:t>Modifications only observed in MS1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AI predicted LC-MS/MS peptide behaviour for accurate PSM matching.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Substantial increase in peptide identifications over OMS by considering highly likely co-eluting matches.</a:t>
            </a:r>
          </a:p>
          <a:p>
            <a:endParaRPr lang="en-GB" dirty="0"/>
          </a:p>
          <a:p>
            <a:r>
              <a:rPr lang="en-GB" dirty="0"/>
              <a:t>Can be tailored to specific experimental conditions (e.g. TMT).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r>
              <a:rPr lang="en-GB" dirty="0"/>
              <a:t>Highly competitive with state-of-the-art OMS engines.</a:t>
            </a:r>
          </a:p>
          <a:p>
            <a:endParaRPr lang="en-GB" dirty="0"/>
          </a:p>
          <a:p>
            <a:r>
              <a:rPr lang="en-GB" dirty="0"/>
              <a:t>Is available in the cloud!</a:t>
            </a:r>
          </a:p>
          <a:p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3D2E2F-7E78-E586-B929-F19FC2C72E6A}"/>
              </a:ext>
            </a:extLst>
          </p:cNvPr>
          <p:cNvGrpSpPr/>
          <p:nvPr/>
        </p:nvGrpSpPr>
        <p:grpSpPr>
          <a:xfrm>
            <a:off x="8065398" y="2385308"/>
            <a:ext cx="2420035" cy="2916560"/>
            <a:chOff x="1061223" y="1593118"/>
            <a:chExt cx="2420035" cy="291656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1DB0E7B-2E41-4EC1-A9F9-D643C98D9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223" y="1593118"/>
              <a:ext cx="2420035" cy="2420035"/>
            </a:xfrm>
            <a:prstGeom prst="rect">
              <a:avLst/>
            </a:prstGeom>
          </p:spPr>
        </p:pic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08554BB6-2A15-4613-98BA-C7AB0F15097A}"/>
                </a:ext>
              </a:extLst>
            </p:cNvPr>
            <p:cNvSpPr txBox="1"/>
            <p:nvPr/>
          </p:nvSpPr>
          <p:spPr>
            <a:xfrm>
              <a:off x="1355688" y="4048013"/>
              <a:ext cx="2041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err="1"/>
                <a:t>ionbot.cloud</a:t>
              </a:r>
              <a:endParaRPr lang="en-GB" sz="2400" dirty="0"/>
            </a:p>
          </p:txBody>
        </p:sp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C88558B9-349F-497D-B6C2-8AF17A3D5491}"/>
              </a:ext>
            </a:extLst>
          </p:cNvPr>
          <p:cNvSpPr txBox="1"/>
          <p:nvPr/>
        </p:nvSpPr>
        <p:spPr>
          <a:xfrm>
            <a:off x="6056492" y="656561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Degroeve S. </a:t>
            </a:r>
            <a:r>
              <a:rPr lang="en-GB" sz="1000" i="1" dirty="0"/>
              <a:t>et al</a:t>
            </a:r>
            <a:r>
              <a:rPr lang="en-GB" sz="1000" dirty="0"/>
              <a:t>, </a:t>
            </a:r>
            <a:r>
              <a:rPr lang="en-GB" sz="1000" dirty="0" err="1"/>
              <a:t>bioRxiv</a:t>
            </a:r>
            <a:r>
              <a:rPr lang="en-GB" sz="1000" dirty="0"/>
              <a:t>, https://doi.org/10.1101/2021.07.02.450686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CEB1A6-AF6A-5C2D-52B0-48C70895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4B08BE6-8D79-E4EF-6DA0-80C145156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18" y="2838949"/>
            <a:ext cx="928812" cy="92881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8D8DE23-68B3-A2FD-753A-89C400A8C5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98" y="2801592"/>
            <a:ext cx="1004418" cy="1004418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113D07A-66DC-EF24-2C1A-C3619A63D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89" y="2801592"/>
            <a:ext cx="1029933" cy="10299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F2B128-3F91-B015-87CE-3690C7C1FACE}"/>
              </a:ext>
            </a:extLst>
          </p:cNvPr>
          <p:cNvGrpSpPr/>
          <p:nvPr/>
        </p:nvGrpSpPr>
        <p:grpSpPr>
          <a:xfrm>
            <a:off x="6679626" y="201631"/>
            <a:ext cx="928572" cy="1118080"/>
            <a:chOff x="466787" y="453828"/>
            <a:chExt cx="864853" cy="10413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E1633-18EF-D6F5-B11E-A9E9C27A9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9" r="16198"/>
            <a:stretch/>
          </p:blipFill>
          <p:spPr bwMode="auto">
            <a:xfrm>
              <a:off x="467616" y="453828"/>
              <a:ext cx="864024" cy="991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5FB5FB-BAEF-5CF9-BDFF-51E7CC2A025A}"/>
                </a:ext>
              </a:extLst>
            </p:cNvPr>
            <p:cNvSpPr/>
            <p:nvPr/>
          </p:nvSpPr>
          <p:spPr bwMode="auto">
            <a:xfrm>
              <a:off x="466787" y="1423176"/>
              <a:ext cx="864025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5112FC-73E0-6553-1F2C-ADFC7AD3423F}"/>
              </a:ext>
            </a:extLst>
          </p:cNvPr>
          <p:cNvGrpSpPr/>
          <p:nvPr/>
        </p:nvGrpSpPr>
        <p:grpSpPr>
          <a:xfrm>
            <a:off x="7772403" y="201631"/>
            <a:ext cx="890923" cy="1113236"/>
            <a:chOff x="5746287" y="1687877"/>
            <a:chExt cx="874155" cy="109228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79A4171-FBB5-0475-6660-8AA1B0344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233"/>
            <a:stretch/>
          </p:blipFill>
          <p:spPr>
            <a:xfrm>
              <a:off x="5748284" y="1687877"/>
              <a:ext cx="872158" cy="106585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FB58DC-D2F2-26ED-4290-01405000084F}"/>
                </a:ext>
              </a:extLst>
            </p:cNvPr>
            <p:cNvSpPr/>
            <p:nvPr/>
          </p:nvSpPr>
          <p:spPr bwMode="auto">
            <a:xfrm>
              <a:off x="5746287" y="2708153"/>
              <a:ext cx="873379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4610A7-55BB-32F3-2114-E3BA8244E6FF}"/>
              </a:ext>
            </a:extLst>
          </p:cNvPr>
          <p:cNvGrpSpPr/>
          <p:nvPr/>
        </p:nvGrpSpPr>
        <p:grpSpPr>
          <a:xfrm>
            <a:off x="9757849" y="195571"/>
            <a:ext cx="964935" cy="1151639"/>
            <a:chOff x="9963029" y="3461590"/>
            <a:chExt cx="884219" cy="1055306"/>
          </a:xfrm>
        </p:grpSpPr>
        <p:pic>
          <p:nvPicPr>
            <p:cNvPr id="35" name="Picture 3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C50E3728-10B7-2918-B729-21867BCEE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6" b="3111"/>
            <a:stretch/>
          </p:blipFill>
          <p:spPr>
            <a:xfrm>
              <a:off x="9963029" y="3461590"/>
              <a:ext cx="884219" cy="1048162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A7907E-FBEE-CA0E-99A7-B68C9E6E235D}"/>
                </a:ext>
              </a:extLst>
            </p:cNvPr>
            <p:cNvSpPr/>
            <p:nvPr/>
          </p:nvSpPr>
          <p:spPr bwMode="auto">
            <a:xfrm>
              <a:off x="9963029" y="4444888"/>
              <a:ext cx="880791" cy="72008"/>
            </a:xfrm>
            <a:prstGeom prst="rect">
              <a:avLst/>
            </a:prstGeom>
            <a:solidFill>
              <a:srgbClr val="5DB7B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A0E6E1-91B0-C564-252B-6E4A20FEB872}"/>
              </a:ext>
            </a:extLst>
          </p:cNvPr>
          <p:cNvGrpSpPr/>
          <p:nvPr/>
        </p:nvGrpSpPr>
        <p:grpSpPr>
          <a:xfrm>
            <a:off x="8818215" y="195571"/>
            <a:ext cx="856911" cy="1132036"/>
            <a:chOff x="9572111" y="3085884"/>
            <a:chExt cx="856911" cy="1132036"/>
          </a:xfrm>
        </p:grpSpPr>
        <p:pic>
          <p:nvPicPr>
            <p:cNvPr id="33" name="Picture 3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ACC14CD-291F-51DB-3918-C71710027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/>
            <a:stretch/>
          </p:blipFill>
          <p:spPr>
            <a:xfrm>
              <a:off x="9572111" y="3085884"/>
              <a:ext cx="856910" cy="109353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9431F4-2616-1F6C-3CB1-1AC74AA1433C}"/>
                </a:ext>
              </a:extLst>
            </p:cNvPr>
            <p:cNvSpPr/>
            <p:nvPr/>
          </p:nvSpPr>
          <p:spPr bwMode="auto">
            <a:xfrm>
              <a:off x="9572112" y="4145912"/>
              <a:ext cx="856910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1B2944"/>
                  </a:solidFill>
                  <a:latin typeface="Corbel"/>
                </a:defRPr>
              </a:lvl9pPr>
            </a:lstStyle>
            <a:p>
              <a:pPr marL="342900" indent="-342900"/>
              <a:endParaRPr lang="nl-BE" dirty="0">
                <a:solidFill>
                  <a:srgbClr val="003366"/>
                </a:solidFill>
                <a:latin typeface="Tahoma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A08378-F8BC-37EB-7DD6-6F5CD508B79F}"/>
              </a:ext>
            </a:extLst>
          </p:cNvPr>
          <p:cNvGrpSpPr/>
          <p:nvPr/>
        </p:nvGrpSpPr>
        <p:grpSpPr>
          <a:xfrm>
            <a:off x="10801766" y="195571"/>
            <a:ext cx="926302" cy="1157877"/>
            <a:chOff x="8341225" y="-1694843"/>
            <a:chExt cx="1170432" cy="146304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F5482F-84F2-2613-913B-4E6B5391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225" y="-1694843"/>
              <a:ext cx="1167399" cy="146304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C2711D-EC1A-9DFF-882E-EF111595D23B}"/>
                </a:ext>
              </a:extLst>
            </p:cNvPr>
            <p:cNvSpPr/>
            <p:nvPr/>
          </p:nvSpPr>
          <p:spPr>
            <a:xfrm>
              <a:off x="8341225" y="-312420"/>
              <a:ext cx="1170432" cy="80617"/>
            </a:xfrm>
            <a:prstGeom prst="rect">
              <a:avLst/>
            </a:prstGeom>
            <a:solidFill>
              <a:srgbClr val="42B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98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F26D609E-E5B4-47A0-95F7-85E98483CCDE}"/>
              </a:ext>
            </a:extLst>
          </p:cNvPr>
          <p:cNvSpPr/>
          <p:nvPr/>
        </p:nvSpPr>
        <p:spPr>
          <a:xfrm>
            <a:off x="5511521" y="1903476"/>
            <a:ext cx="226088" cy="22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52F825A-CAD3-4050-89F3-61448D95D5E6}"/>
              </a:ext>
            </a:extLst>
          </p:cNvPr>
          <p:cNvSpPr/>
          <p:nvPr/>
        </p:nvSpPr>
        <p:spPr>
          <a:xfrm>
            <a:off x="11496651" y="1574865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F694B0E-4DFC-40D4-8E6D-7E9083BC9644}"/>
              </a:ext>
            </a:extLst>
          </p:cNvPr>
          <p:cNvSpPr/>
          <p:nvPr/>
        </p:nvSpPr>
        <p:spPr>
          <a:xfrm>
            <a:off x="487992" y="1471771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E10B39-CABE-4772-A3DC-6050B41C6CAA}"/>
              </a:ext>
            </a:extLst>
          </p:cNvPr>
          <p:cNvSpPr/>
          <p:nvPr/>
        </p:nvSpPr>
        <p:spPr>
          <a:xfrm>
            <a:off x="595569" y="5178677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6DA7A6E-E6FF-47ED-AC56-C2CA883466D5}"/>
              </a:ext>
            </a:extLst>
          </p:cNvPr>
          <p:cNvSpPr/>
          <p:nvPr/>
        </p:nvSpPr>
        <p:spPr>
          <a:xfrm>
            <a:off x="6921221" y="3260230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D3CE383-9D2A-49D5-8C3E-64768E417A0B}"/>
              </a:ext>
            </a:extLst>
          </p:cNvPr>
          <p:cNvSpPr/>
          <p:nvPr/>
        </p:nvSpPr>
        <p:spPr>
          <a:xfrm>
            <a:off x="5880263" y="1691407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5BB0FDE-DC90-4813-B6B6-F9811210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3ADCE7-F355-4090-A25D-6AF036E8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65" y="1448793"/>
            <a:ext cx="4699242" cy="2298818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B31648C2-FF7A-4D86-A6CF-266584E7F5ED}"/>
              </a:ext>
            </a:extLst>
          </p:cNvPr>
          <p:cNvSpPr/>
          <p:nvPr/>
        </p:nvSpPr>
        <p:spPr>
          <a:xfrm>
            <a:off x="11531932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36FA6F8-2D9F-4990-8362-0B643D0326B2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C9A9B4-FB48-4A96-82F1-AF99E9585729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5D7A8D6-70DD-470C-B0A4-B00406DA7C2B}"/>
              </a:ext>
            </a:extLst>
          </p:cNvPr>
          <p:cNvSpPr/>
          <p:nvPr/>
        </p:nvSpPr>
        <p:spPr>
          <a:xfrm>
            <a:off x="6836640" y="3263153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30F03A69-2931-481F-B2A3-FF6D3C5048DF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EABE7A21-040C-6DD5-DB81-21390DF8D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4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7CACA513-BA66-476A-95C9-3FD9CFD5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FC835222-F1C6-46E5-B301-FF55D946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AFF7E381-32CA-4B13-95A7-28251093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90" y="1448794"/>
            <a:ext cx="4699242" cy="2298818"/>
          </a:xfrm>
          <a:prstGeom prst="rect">
            <a:avLst/>
          </a:prstGeom>
        </p:spPr>
      </p:pic>
      <p:sp>
        <p:nvSpPr>
          <p:cNvPr id="32" name="Rechthoek 31">
            <a:extLst>
              <a:ext uri="{FF2B5EF4-FFF2-40B4-BE49-F238E27FC236}">
                <a16:creationId xmlns:a16="http://schemas.microsoft.com/office/drawing/2014/main" id="{7FBBEFB0-8BC1-413B-A837-B9EB10AF421C}"/>
              </a:ext>
            </a:extLst>
          </p:cNvPr>
          <p:cNvSpPr/>
          <p:nvPr/>
        </p:nvSpPr>
        <p:spPr>
          <a:xfrm>
            <a:off x="11498526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802A142-55B2-48FB-AB59-6B6074752A94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3A74026-8372-478A-8AA0-91FF04E884E1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587F68E1-BDFB-458F-AF61-2CE4CAE6AE58}"/>
              </a:ext>
            </a:extLst>
          </p:cNvPr>
          <p:cNvSpPr/>
          <p:nvPr/>
        </p:nvSpPr>
        <p:spPr>
          <a:xfrm>
            <a:off x="6881464" y="3061447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72F938D7-CB53-4210-947A-941B520BDD02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69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F26D609E-E5B4-47A0-95F7-85E98483CCDE}"/>
              </a:ext>
            </a:extLst>
          </p:cNvPr>
          <p:cNvSpPr/>
          <p:nvPr/>
        </p:nvSpPr>
        <p:spPr>
          <a:xfrm>
            <a:off x="5439959" y="1839868"/>
            <a:ext cx="226088" cy="22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52F825A-CAD3-4050-89F3-61448D95D5E6}"/>
              </a:ext>
            </a:extLst>
          </p:cNvPr>
          <p:cNvSpPr/>
          <p:nvPr/>
        </p:nvSpPr>
        <p:spPr>
          <a:xfrm>
            <a:off x="11425089" y="1511257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F694B0E-4DFC-40D4-8E6D-7E9083BC9644}"/>
              </a:ext>
            </a:extLst>
          </p:cNvPr>
          <p:cNvSpPr/>
          <p:nvPr/>
        </p:nvSpPr>
        <p:spPr>
          <a:xfrm>
            <a:off x="416430" y="1408163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E10B39-CABE-4772-A3DC-6050B41C6CAA}"/>
              </a:ext>
            </a:extLst>
          </p:cNvPr>
          <p:cNvSpPr/>
          <p:nvPr/>
        </p:nvSpPr>
        <p:spPr>
          <a:xfrm>
            <a:off x="524007" y="5115069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6DA7A6E-E6FF-47ED-AC56-C2CA883466D5}"/>
              </a:ext>
            </a:extLst>
          </p:cNvPr>
          <p:cNvSpPr/>
          <p:nvPr/>
        </p:nvSpPr>
        <p:spPr>
          <a:xfrm>
            <a:off x="6849659" y="3196622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D3CE383-9D2A-49D5-8C3E-64768E417A0B}"/>
              </a:ext>
            </a:extLst>
          </p:cNvPr>
          <p:cNvSpPr/>
          <p:nvPr/>
        </p:nvSpPr>
        <p:spPr>
          <a:xfrm>
            <a:off x="5808701" y="1627799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31648C2-FF7A-4D86-A6CF-266584E7F5ED}"/>
              </a:ext>
            </a:extLst>
          </p:cNvPr>
          <p:cNvSpPr/>
          <p:nvPr/>
        </p:nvSpPr>
        <p:spPr>
          <a:xfrm>
            <a:off x="11460370" y="1312474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36FA6F8-2D9F-4990-8362-0B643D0326B2}"/>
              </a:ext>
            </a:extLst>
          </p:cNvPr>
          <p:cNvSpPr/>
          <p:nvPr/>
        </p:nvSpPr>
        <p:spPr>
          <a:xfrm>
            <a:off x="376673" y="12093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AC9A9B4-FB48-4A96-82F1-AF99E9585729}"/>
              </a:ext>
            </a:extLst>
          </p:cNvPr>
          <p:cNvSpPr/>
          <p:nvPr/>
        </p:nvSpPr>
        <p:spPr>
          <a:xfrm>
            <a:off x="484250" y="49162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5D7A8D6-70DD-470C-B0A4-B00406DA7C2B}"/>
              </a:ext>
            </a:extLst>
          </p:cNvPr>
          <p:cNvSpPr/>
          <p:nvPr/>
        </p:nvSpPr>
        <p:spPr>
          <a:xfrm>
            <a:off x="6765078" y="3199545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30F03A69-2931-481F-B2A3-FF6D3C5048DF}"/>
              </a:ext>
            </a:extLst>
          </p:cNvPr>
          <p:cNvSpPr/>
          <p:nvPr/>
        </p:nvSpPr>
        <p:spPr>
          <a:xfrm>
            <a:off x="5768944" y="14290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E5B4B4F8-20DE-4AB7-9F20-5CF3E3D8D8A2}"/>
              </a:ext>
            </a:extLst>
          </p:cNvPr>
          <p:cNvSpPr/>
          <p:nvPr/>
        </p:nvSpPr>
        <p:spPr>
          <a:xfrm>
            <a:off x="11579364" y="1464874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377E11FA-8BB4-45EF-9A55-CD217D41B0E7}"/>
              </a:ext>
            </a:extLst>
          </p:cNvPr>
          <p:cNvSpPr/>
          <p:nvPr/>
        </p:nvSpPr>
        <p:spPr>
          <a:xfrm>
            <a:off x="529073" y="13617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C86FDDE9-882A-4224-9D56-48A5D0B94A6E}"/>
              </a:ext>
            </a:extLst>
          </p:cNvPr>
          <p:cNvSpPr/>
          <p:nvPr/>
        </p:nvSpPr>
        <p:spPr>
          <a:xfrm>
            <a:off x="636650" y="50686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40AC8A0-B7AD-40A5-BD8C-FEB93A74712A}"/>
              </a:ext>
            </a:extLst>
          </p:cNvPr>
          <p:cNvSpPr/>
          <p:nvPr/>
        </p:nvSpPr>
        <p:spPr>
          <a:xfrm>
            <a:off x="6962302" y="3150239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4218D2F9-3D05-43DE-8C87-4DA07D71B9DE}"/>
              </a:ext>
            </a:extLst>
          </p:cNvPr>
          <p:cNvSpPr/>
          <p:nvPr/>
        </p:nvSpPr>
        <p:spPr>
          <a:xfrm>
            <a:off x="5921344" y="15814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5576212-E01E-40DC-B8E1-7DA87DCB4EC0}"/>
              </a:ext>
            </a:extLst>
          </p:cNvPr>
          <p:cNvSpPr/>
          <p:nvPr/>
        </p:nvSpPr>
        <p:spPr>
          <a:xfrm>
            <a:off x="681473" y="1514180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63E9A7B-7490-4239-ADB5-BCBDF61E353B}"/>
              </a:ext>
            </a:extLst>
          </p:cNvPr>
          <p:cNvSpPr/>
          <p:nvPr/>
        </p:nvSpPr>
        <p:spPr>
          <a:xfrm>
            <a:off x="789050" y="5221086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812BC9C9-99EE-49FF-ABAA-68BD49FD84B8}"/>
              </a:ext>
            </a:extLst>
          </p:cNvPr>
          <p:cNvSpPr/>
          <p:nvPr/>
        </p:nvSpPr>
        <p:spPr>
          <a:xfrm>
            <a:off x="7114702" y="3531239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53AC655D-E0C3-4BFB-8690-F73ABFDDB9E2}"/>
              </a:ext>
            </a:extLst>
          </p:cNvPr>
          <p:cNvSpPr/>
          <p:nvPr/>
        </p:nvSpPr>
        <p:spPr>
          <a:xfrm>
            <a:off x="6073744" y="1733816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6826AB33-B6B1-40F2-A824-1F3E9637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07" y="921255"/>
            <a:ext cx="5645440" cy="5219968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0B03771C-906C-4935-8976-92F32F82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841" y="1449194"/>
            <a:ext cx="4699242" cy="2298818"/>
          </a:xfrm>
          <a:prstGeom prst="rect">
            <a:avLst/>
          </a:prstGeom>
        </p:spPr>
      </p:pic>
      <p:sp>
        <p:nvSpPr>
          <p:cNvPr id="43" name="Rechthoek 42">
            <a:extLst>
              <a:ext uri="{FF2B5EF4-FFF2-40B4-BE49-F238E27FC236}">
                <a16:creationId xmlns:a16="http://schemas.microsoft.com/office/drawing/2014/main" id="{401DB3A8-E485-4655-B322-B6567FF184A9}"/>
              </a:ext>
            </a:extLst>
          </p:cNvPr>
          <p:cNvSpPr/>
          <p:nvPr/>
        </p:nvSpPr>
        <p:spPr>
          <a:xfrm>
            <a:off x="406386" y="1273389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3B9115C4-A83D-4C35-8AFB-F4EE97EF2554}"/>
              </a:ext>
            </a:extLst>
          </p:cNvPr>
          <p:cNvSpPr/>
          <p:nvPr/>
        </p:nvSpPr>
        <p:spPr>
          <a:xfrm>
            <a:off x="513963" y="4980295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6DF307CA-C1FF-4539-8BF1-FAB0A64C02D4}"/>
              </a:ext>
            </a:extLst>
          </p:cNvPr>
          <p:cNvSpPr/>
          <p:nvPr/>
        </p:nvSpPr>
        <p:spPr>
          <a:xfrm>
            <a:off x="6839615" y="3290448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67259C6A-67E9-42C1-A469-72930146CFD0}"/>
              </a:ext>
            </a:extLst>
          </p:cNvPr>
          <p:cNvSpPr/>
          <p:nvPr/>
        </p:nvSpPr>
        <p:spPr>
          <a:xfrm>
            <a:off x="5798657" y="1493025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9A8A3F38-F1EE-5618-24A5-37C44800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61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F88EB0F-D150-B64A-5A4C-232E9ED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7" y="794713"/>
            <a:ext cx="11582307" cy="511297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C7CC0E9-D0C0-21D7-CD77-0ABF1779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5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7469547-EE1A-11D1-98AE-7CFC3DFC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3" y="608005"/>
            <a:ext cx="11366610" cy="557474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FC17930-3DC0-73DF-D9D6-C6CAAE3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27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186410" y="5510246"/>
            <a:ext cx="53619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500" b="0" i="0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www.compomics.com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000" b="1" i="1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@compomics</a:t>
            </a:r>
            <a:endParaRPr kumimoji="0" lang="en-US" sz="3000" b="1" i="1" u="none" strike="noStrike" kern="1200" cap="none" spc="0" normalizeH="0" baseline="0" noProof="0" dirty="0">
              <a:ln>
                <a:noFill/>
              </a:ln>
              <a:solidFill>
                <a:srgbClr val="5DB7B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DEC52B-1ED5-4106-B43C-F7006FC5A49D}"/>
              </a:ext>
            </a:extLst>
          </p:cNvPr>
          <p:cNvGrpSpPr/>
          <p:nvPr/>
        </p:nvGrpSpPr>
        <p:grpSpPr>
          <a:xfrm>
            <a:off x="7902963" y="1646380"/>
            <a:ext cx="867407" cy="1094127"/>
            <a:chOff x="7146970" y="419633"/>
            <a:chExt cx="867407" cy="109412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EA100E8-6B83-4FD0-9897-EA40C22F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970" y="419633"/>
              <a:ext cx="867407" cy="1080645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4A8E80-6BF1-4B2F-BECD-3C577AB9C4D5}"/>
                </a:ext>
              </a:extLst>
            </p:cNvPr>
            <p:cNvSpPr/>
            <p:nvPr/>
          </p:nvSpPr>
          <p:spPr bwMode="auto">
            <a:xfrm>
              <a:off x="7146970" y="1441752"/>
              <a:ext cx="867406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563DDE9-ABDA-4A85-8CFB-68F573067299}"/>
              </a:ext>
            </a:extLst>
          </p:cNvPr>
          <p:cNvGrpSpPr/>
          <p:nvPr/>
        </p:nvGrpSpPr>
        <p:grpSpPr>
          <a:xfrm>
            <a:off x="820092" y="328711"/>
            <a:ext cx="928572" cy="1118080"/>
            <a:chOff x="466787" y="453828"/>
            <a:chExt cx="864853" cy="1041356"/>
          </a:xfrm>
        </p:grpSpPr>
        <p:pic>
          <p:nvPicPr>
            <p:cNvPr id="70" name="Picture 3">
              <a:extLst>
                <a:ext uri="{FF2B5EF4-FFF2-40B4-BE49-F238E27FC236}">
                  <a16:creationId xmlns:a16="http://schemas.microsoft.com/office/drawing/2014/main" id="{96EE5562-19EE-4A7A-9F77-E8B576A92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9" r="16198"/>
            <a:stretch/>
          </p:blipFill>
          <p:spPr bwMode="auto">
            <a:xfrm>
              <a:off x="467616" y="453828"/>
              <a:ext cx="864024" cy="99166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3838B2B-C234-4450-B786-69D532CF64E0}"/>
                </a:ext>
              </a:extLst>
            </p:cNvPr>
            <p:cNvSpPr/>
            <p:nvPr/>
          </p:nvSpPr>
          <p:spPr bwMode="auto">
            <a:xfrm>
              <a:off x="466787" y="1423176"/>
              <a:ext cx="864025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09312A-A8FE-4EDC-BBD4-EC2C70B037D6}"/>
              </a:ext>
            </a:extLst>
          </p:cNvPr>
          <p:cNvGrpSpPr/>
          <p:nvPr/>
        </p:nvGrpSpPr>
        <p:grpSpPr>
          <a:xfrm>
            <a:off x="3656375" y="382099"/>
            <a:ext cx="843256" cy="1064692"/>
            <a:chOff x="787823" y="1726468"/>
            <a:chExt cx="843256" cy="1064692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27AF396-6D11-4DE3-921E-7482240C5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4" y="1726468"/>
              <a:ext cx="843044" cy="1050292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3FCD899-7175-41C8-BEC8-4BBF40202149}"/>
                </a:ext>
              </a:extLst>
            </p:cNvPr>
            <p:cNvSpPr/>
            <p:nvPr/>
          </p:nvSpPr>
          <p:spPr bwMode="auto">
            <a:xfrm>
              <a:off x="787823" y="2719152"/>
              <a:ext cx="843256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02265E-0389-4A4F-95D7-EC3DFA93C130}"/>
              </a:ext>
            </a:extLst>
          </p:cNvPr>
          <p:cNvGrpSpPr/>
          <p:nvPr/>
        </p:nvGrpSpPr>
        <p:grpSpPr>
          <a:xfrm>
            <a:off x="7889367" y="3068200"/>
            <a:ext cx="881002" cy="1089147"/>
            <a:chOff x="6372200" y="2879763"/>
            <a:chExt cx="881002" cy="10891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5948C5C-AFE0-4CFC-AFE6-1708D882F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4" r="-372" b="1445"/>
            <a:stretch/>
          </p:blipFill>
          <p:spPr>
            <a:xfrm>
              <a:off x="6372200" y="2879763"/>
              <a:ext cx="881002" cy="1073709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4EE8831-DE03-493C-987D-F8229DD605C0}"/>
                </a:ext>
              </a:extLst>
            </p:cNvPr>
            <p:cNvSpPr/>
            <p:nvPr/>
          </p:nvSpPr>
          <p:spPr bwMode="auto">
            <a:xfrm>
              <a:off x="6372200" y="3896902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219563F-2E3B-48A0-A994-69151C4A7BAB}"/>
              </a:ext>
            </a:extLst>
          </p:cNvPr>
          <p:cNvGrpSpPr/>
          <p:nvPr/>
        </p:nvGrpSpPr>
        <p:grpSpPr>
          <a:xfrm>
            <a:off x="5027237" y="1652350"/>
            <a:ext cx="857237" cy="1092111"/>
            <a:chOff x="5260715" y="1667056"/>
            <a:chExt cx="857237" cy="1092111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7A6EAD4-C855-4699-BAE5-42208861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042" y="1667056"/>
              <a:ext cx="856910" cy="1067567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B4BBF31-D54D-4459-ABB7-E5BA87274FDC}"/>
                </a:ext>
              </a:extLst>
            </p:cNvPr>
            <p:cNvSpPr/>
            <p:nvPr/>
          </p:nvSpPr>
          <p:spPr bwMode="auto">
            <a:xfrm>
              <a:off x="5260715" y="2687159"/>
              <a:ext cx="857121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9D5BA3-BD83-464A-8594-21E9C96F57E5}"/>
              </a:ext>
            </a:extLst>
          </p:cNvPr>
          <p:cNvGrpSpPr/>
          <p:nvPr/>
        </p:nvGrpSpPr>
        <p:grpSpPr>
          <a:xfrm>
            <a:off x="6448516" y="361176"/>
            <a:ext cx="871383" cy="1085615"/>
            <a:chOff x="5933861" y="2964495"/>
            <a:chExt cx="871383" cy="1085615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0840FF2-5844-4055-A871-175BABC8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61" y="2964495"/>
              <a:ext cx="867619" cy="1080909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761C9AE-2B18-4C1E-9DBA-E17C677D780B}"/>
                </a:ext>
              </a:extLst>
            </p:cNvPr>
            <p:cNvSpPr/>
            <p:nvPr/>
          </p:nvSpPr>
          <p:spPr bwMode="auto">
            <a:xfrm>
              <a:off x="5933861" y="3978102"/>
              <a:ext cx="871383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AEB6620-A41E-4147-9852-357042BDA62F}"/>
              </a:ext>
            </a:extLst>
          </p:cNvPr>
          <p:cNvGrpSpPr/>
          <p:nvPr/>
        </p:nvGrpSpPr>
        <p:grpSpPr>
          <a:xfrm>
            <a:off x="6450653" y="1660600"/>
            <a:ext cx="930568" cy="1096125"/>
            <a:chOff x="6826929" y="1666294"/>
            <a:chExt cx="930568" cy="1096125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B5C2166-DA07-4DC1-B54E-06D19308C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7508"/>
            <a:stretch/>
          </p:blipFill>
          <p:spPr>
            <a:xfrm>
              <a:off x="6826929" y="1666294"/>
              <a:ext cx="928572" cy="1073173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736AEA-2C13-4A58-8E7F-1DD8C2A24BC7}"/>
                </a:ext>
              </a:extLst>
            </p:cNvPr>
            <p:cNvSpPr/>
            <p:nvPr/>
          </p:nvSpPr>
          <p:spPr bwMode="auto">
            <a:xfrm>
              <a:off x="6828925" y="2690411"/>
              <a:ext cx="92857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2000" b="0" i="0" u="none" strike="noStrike" kern="1200" cap="none" spc="0" normalizeH="0" baseline="0" noProof="0">
                <a:ln>
                  <a:noFill/>
                </a:ln>
                <a:solidFill>
                  <a:srgbClr val="1B2944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235750-12D6-431C-9055-21A6908EC036}"/>
              </a:ext>
            </a:extLst>
          </p:cNvPr>
          <p:cNvGrpSpPr/>
          <p:nvPr/>
        </p:nvGrpSpPr>
        <p:grpSpPr>
          <a:xfrm>
            <a:off x="2236750" y="1637491"/>
            <a:ext cx="870932" cy="1142974"/>
            <a:chOff x="5773236" y="2873090"/>
            <a:chExt cx="870932" cy="1142974"/>
          </a:xfrm>
        </p:grpSpPr>
        <p:pic>
          <p:nvPicPr>
            <p:cNvPr id="93" name="Afbeelding 4">
              <a:extLst>
                <a:ext uri="{FF2B5EF4-FFF2-40B4-BE49-F238E27FC236}">
                  <a16:creationId xmlns:a16="http://schemas.microsoft.com/office/drawing/2014/main" id="{90CAA1D0-C116-44BE-AC32-D7FFEFC23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414" b="13791"/>
            <a:stretch/>
          </p:blipFill>
          <p:spPr>
            <a:xfrm>
              <a:off x="5776549" y="2873090"/>
              <a:ext cx="867619" cy="1111919"/>
            </a:xfrm>
            <a:prstGeom prst="rect">
              <a:avLst/>
            </a:prstGeom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0D6308-87CE-41C0-AEED-23FF102BBCDC}"/>
                </a:ext>
              </a:extLst>
            </p:cNvPr>
            <p:cNvSpPr/>
            <p:nvPr/>
          </p:nvSpPr>
          <p:spPr bwMode="auto">
            <a:xfrm>
              <a:off x="5773236" y="3944056"/>
              <a:ext cx="870932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721642E-5CE9-45DC-976B-D2650534495C}"/>
              </a:ext>
            </a:extLst>
          </p:cNvPr>
          <p:cNvGrpSpPr/>
          <p:nvPr/>
        </p:nvGrpSpPr>
        <p:grpSpPr>
          <a:xfrm>
            <a:off x="9317129" y="3059307"/>
            <a:ext cx="874155" cy="1092284"/>
            <a:chOff x="5746287" y="1687877"/>
            <a:chExt cx="874155" cy="109228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31787E2-D928-44B5-B1AF-E8A897BD0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233"/>
            <a:stretch/>
          </p:blipFill>
          <p:spPr>
            <a:xfrm>
              <a:off x="5748284" y="1687877"/>
              <a:ext cx="872158" cy="106585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BB26103-1C9D-4B78-9066-974DEE68E63F}"/>
                </a:ext>
              </a:extLst>
            </p:cNvPr>
            <p:cNvSpPr/>
            <p:nvPr/>
          </p:nvSpPr>
          <p:spPr bwMode="auto">
            <a:xfrm>
              <a:off x="5746287" y="2708153"/>
              <a:ext cx="873379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F6D3856-256E-4FDC-BE4A-7FE07AC7E4A9}"/>
              </a:ext>
            </a:extLst>
          </p:cNvPr>
          <p:cNvGrpSpPr/>
          <p:nvPr/>
        </p:nvGrpSpPr>
        <p:grpSpPr>
          <a:xfrm>
            <a:off x="831372" y="1733070"/>
            <a:ext cx="904555" cy="1048162"/>
            <a:chOff x="2015173" y="435031"/>
            <a:chExt cx="904555" cy="1048162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AD86A8C-D72D-4761-BE41-5C52D80BE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9489"/>
            <a:stretch/>
          </p:blipFill>
          <p:spPr>
            <a:xfrm>
              <a:off x="2015173" y="435031"/>
              <a:ext cx="904555" cy="1023655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4C1D204-EB0F-484E-82A4-F48E6B6A2CC1}"/>
                </a:ext>
              </a:extLst>
            </p:cNvPr>
            <p:cNvSpPr/>
            <p:nvPr/>
          </p:nvSpPr>
          <p:spPr bwMode="auto">
            <a:xfrm>
              <a:off x="2015174" y="1411185"/>
              <a:ext cx="90124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2000" b="0" i="0" u="none" strike="noStrike" kern="1200" cap="none" spc="0" normalizeH="0" baseline="0" noProof="0">
                <a:ln>
                  <a:noFill/>
                </a:ln>
                <a:solidFill>
                  <a:srgbClr val="1B2944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A28C835-4089-423F-87A6-0AD4160240D5}"/>
              </a:ext>
            </a:extLst>
          </p:cNvPr>
          <p:cNvGrpSpPr/>
          <p:nvPr/>
        </p:nvGrpSpPr>
        <p:grpSpPr>
          <a:xfrm>
            <a:off x="3657997" y="1642428"/>
            <a:ext cx="881413" cy="1102033"/>
            <a:chOff x="4185571" y="1658618"/>
            <a:chExt cx="881413" cy="1102033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61C020A-689F-47CC-9BED-EEF4AF36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85572" y="1658618"/>
              <a:ext cx="881412" cy="1102033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C2A6D9-6B6D-40CA-8085-01329F9D068F}"/>
                </a:ext>
              </a:extLst>
            </p:cNvPr>
            <p:cNvSpPr/>
            <p:nvPr/>
          </p:nvSpPr>
          <p:spPr bwMode="auto">
            <a:xfrm>
              <a:off x="4185571" y="2688643"/>
              <a:ext cx="880537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52D2860-79E0-4DF2-A39E-FEBA816C9957}"/>
              </a:ext>
            </a:extLst>
          </p:cNvPr>
          <p:cNvGrpSpPr/>
          <p:nvPr/>
        </p:nvGrpSpPr>
        <p:grpSpPr>
          <a:xfrm>
            <a:off x="5031964" y="391485"/>
            <a:ext cx="884219" cy="1055306"/>
            <a:chOff x="9963029" y="3461590"/>
            <a:chExt cx="884219" cy="1055306"/>
          </a:xfrm>
        </p:grpSpPr>
        <p:pic>
          <p:nvPicPr>
            <p:cNvPr id="105" name="Picture 10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FF209063-1914-41F1-B331-B4140AD43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6" b="3111"/>
            <a:stretch/>
          </p:blipFill>
          <p:spPr>
            <a:xfrm>
              <a:off x="9963029" y="3461590"/>
              <a:ext cx="884219" cy="1048162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A364ED5-0CCC-4541-AB90-F09437AF60ED}"/>
                </a:ext>
              </a:extLst>
            </p:cNvPr>
            <p:cNvSpPr/>
            <p:nvPr/>
          </p:nvSpPr>
          <p:spPr bwMode="auto">
            <a:xfrm>
              <a:off x="9963029" y="4444888"/>
              <a:ext cx="880791" cy="7200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E447AFE-18B1-445B-9057-9C15CDBA11A6}"/>
              </a:ext>
            </a:extLst>
          </p:cNvPr>
          <p:cNvGrpSpPr/>
          <p:nvPr/>
        </p:nvGrpSpPr>
        <p:grpSpPr>
          <a:xfrm>
            <a:off x="3656375" y="3036676"/>
            <a:ext cx="856911" cy="1128444"/>
            <a:chOff x="8541737" y="3119004"/>
            <a:chExt cx="856911" cy="1128444"/>
          </a:xfrm>
        </p:grpSpPr>
        <p:pic>
          <p:nvPicPr>
            <p:cNvPr id="108" name="Picture 107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8D493B6A-297F-420F-A845-102027E7B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3" r="14210"/>
            <a:stretch/>
          </p:blipFill>
          <p:spPr>
            <a:xfrm>
              <a:off x="8541737" y="3119004"/>
              <a:ext cx="856910" cy="1128444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D15BD0D-5A59-4196-9099-B44E80949144}"/>
                </a:ext>
              </a:extLst>
            </p:cNvPr>
            <p:cNvSpPr/>
            <p:nvPr/>
          </p:nvSpPr>
          <p:spPr bwMode="auto">
            <a:xfrm>
              <a:off x="8541738" y="4175327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15262BF-ABF8-4906-88B9-82F2CF2F2B75}"/>
              </a:ext>
            </a:extLst>
          </p:cNvPr>
          <p:cNvGrpSpPr/>
          <p:nvPr/>
        </p:nvGrpSpPr>
        <p:grpSpPr>
          <a:xfrm>
            <a:off x="10705841" y="314755"/>
            <a:ext cx="856911" cy="1132036"/>
            <a:chOff x="9572111" y="3085884"/>
            <a:chExt cx="856911" cy="1132036"/>
          </a:xfrm>
        </p:grpSpPr>
        <p:pic>
          <p:nvPicPr>
            <p:cNvPr id="111" name="Picture 11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53D26F97-B57B-4AA5-87CA-550FFBC0D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/>
            <a:stretch/>
          </p:blipFill>
          <p:spPr>
            <a:xfrm>
              <a:off x="9572111" y="3085884"/>
              <a:ext cx="856910" cy="1093535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20F1DE4-A650-4A19-9FCE-1BF4D39AE30F}"/>
                </a:ext>
              </a:extLst>
            </p:cNvPr>
            <p:cNvSpPr/>
            <p:nvPr/>
          </p:nvSpPr>
          <p:spPr bwMode="auto">
            <a:xfrm>
              <a:off x="9572112" y="4145912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48F4B1A-9524-4419-A450-1E84EEB89498}"/>
              </a:ext>
            </a:extLst>
          </p:cNvPr>
          <p:cNvGrpSpPr/>
          <p:nvPr/>
        </p:nvGrpSpPr>
        <p:grpSpPr>
          <a:xfrm>
            <a:off x="9317129" y="1646380"/>
            <a:ext cx="856911" cy="1098007"/>
            <a:chOff x="10602485" y="3119004"/>
            <a:chExt cx="856911" cy="1098007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5EC67B8-848C-414A-B9F0-D20554A83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2485" y="3119004"/>
              <a:ext cx="856910" cy="1097054"/>
            </a:xfrm>
            <a:prstGeom prst="rect">
              <a:avLst/>
            </a:prstGeom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8B2CC85-4910-4935-A6C9-693D6C4D9695}"/>
                </a:ext>
              </a:extLst>
            </p:cNvPr>
            <p:cNvSpPr/>
            <p:nvPr/>
          </p:nvSpPr>
          <p:spPr bwMode="auto">
            <a:xfrm>
              <a:off x="10602486" y="4145003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19C064-1281-4346-A996-36BA8E21C67A}"/>
              </a:ext>
            </a:extLst>
          </p:cNvPr>
          <p:cNvGrpSpPr/>
          <p:nvPr/>
        </p:nvGrpSpPr>
        <p:grpSpPr>
          <a:xfrm>
            <a:off x="2280997" y="265930"/>
            <a:ext cx="843045" cy="1180861"/>
            <a:chOff x="2441708" y="2762417"/>
            <a:chExt cx="843045" cy="1180861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88D19B5E-C718-4BDF-AF87-CCAB9CBD0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11"/>
            <a:stretch/>
          </p:blipFill>
          <p:spPr>
            <a:xfrm>
              <a:off x="2441708" y="2762417"/>
              <a:ext cx="843044" cy="1111919"/>
            </a:xfrm>
            <a:prstGeom prst="rect">
              <a:avLst/>
            </a:prstGeom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351D0ED-8656-4C52-9751-F92648CAC663}"/>
                </a:ext>
              </a:extLst>
            </p:cNvPr>
            <p:cNvSpPr/>
            <p:nvPr/>
          </p:nvSpPr>
          <p:spPr bwMode="auto">
            <a:xfrm>
              <a:off x="2441709" y="3874336"/>
              <a:ext cx="843044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12C0FF8-030B-4826-9AEC-67FC00C0985C}"/>
              </a:ext>
            </a:extLst>
          </p:cNvPr>
          <p:cNvGrpSpPr/>
          <p:nvPr/>
        </p:nvGrpSpPr>
        <p:grpSpPr>
          <a:xfrm>
            <a:off x="9317129" y="381934"/>
            <a:ext cx="856382" cy="1064857"/>
            <a:chOff x="9145215" y="2841492"/>
            <a:chExt cx="856382" cy="1064857"/>
          </a:xfrm>
        </p:grpSpPr>
        <p:pic>
          <p:nvPicPr>
            <p:cNvPr id="120" name="Picture 119" descr="A picture containing person, wall, posing, smiling&#10;&#10;Description automatically generated">
              <a:extLst>
                <a:ext uri="{FF2B5EF4-FFF2-40B4-BE49-F238E27FC236}">
                  <a16:creationId xmlns:a16="http://schemas.microsoft.com/office/drawing/2014/main" id="{1412CD57-450F-4D22-B6EE-1965FDCC0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126"/>
            <a:stretch/>
          </p:blipFill>
          <p:spPr>
            <a:xfrm>
              <a:off x="9145215" y="2841492"/>
              <a:ext cx="856382" cy="1056816"/>
            </a:xfrm>
            <a:prstGeom prst="rect">
              <a:avLst/>
            </a:prstGeom>
          </p:spPr>
        </p:pic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1ACE64F-8E37-495B-A809-43622B128C9D}"/>
                </a:ext>
              </a:extLst>
            </p:cNvPr>
            <p:cNvSpPr/>
            <p:nvPr/>
          </p:nvSpPr>
          <p:spPr bwMode="auto">
            <a:xfrm>
              <a:off x="9145215" y="3837407"/>
              <a:ext cx="856382" cy="68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C2F4933-0E2D-44B6-9038-414A068C29F4}"/>
              </a:ext>
            </a:extLst>
          </p:cNvPr>
          <p:cNvGrpSpPr/>
          <p:nvPr/>
        </p:nvGrpSpPr>
        <p:grpSpPr>
          <a:xfrm>
            <a:off x="7812882" y="355215"/>
            <a:ext cx="964181" cy="1118080"/>
            <a:chOff x="7812882" y="328711"/>
            <a:chExt cx="964181" cy="1118080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0B0B3551-ADB6-4941-A358-C66B23E05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90262" t="55295"/>
            <a:stretch/>
          </p:blipFill>
          <p:spPr>
            <a:xfrm>
              <a:off x="7812882" y="328711"/>
              <a:ext cx="964142" cy="111808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03855F7-936F-445D-ABF5-9FC4B9A6CCB8}"/>
                </a:ext>
              </a:extLst>
            </p:cNvPr>
            <p:cNvSpPr/>
            <p:nvPr/>
          </p:nvSpPr>
          <p:spPr bwMode="auto">
            <a:xfrm>
              <a:off x="7896272" y="1364173"/>
              <a:ext cx="880791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E098317-94C5-451E-919D-275988A0BFA3}"/>
              </a:ext>
            </a:extLst>
          </p:cNvPr>
          <p:cNvGrpSpPr/>
          <p:nvPr/>
        </p:nvGrpSpPr>
        <p:grpSpPr>
          <a:xfrm>
            <a:off x="2172259" y="2919214"/>
            <a:ext cx="999913" cy="1245793"/>
            <a:chOff x="1786180" y="2920370"/>
            <a:chExt cx="999913" cy="1245793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BDEED80-ACB7-4FA8-BD4B-9FC317AC3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0054" t="51104" r="20033"/>
            <a:stretch/>
          </p:blipFill>
          <p:spPr>
            <a:xfrm>
              <a:off x="1786180" y="2920370"/>
              <a:ext cx="999913" cy="1245793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8AF30A2-4892-4C87-B2AD-965224078DD4}"/>
                </a:ext>
              </a:extLst>
            </p:cNvPr>
            <p:cNvSpPr/>
            <p:nvPr/>
          </p:nvSpPr>
          <p:spPr bwMode="auto">
            <a:xfrm>
              <a:off x="1867695" y="4083529"/>
              <a:ext cx="838930" cy="82618"/>
            </a:xfrm>
            <a:prstGeom prst="rect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A310EF-E5E4-4E36-AF9C-5BCE0F03A70B}"/>
              </a:ext>
            </a:extLst>
          </p:cNvPr>
          <p:cNvGrpSpPr/>
          <p:nvPr/>
        </p:nvGrpSpPr>
        <p:grpSpPr>
          <a:xfrm>
            <a:off x="867686" y="3051562"/>
            <a:ext cx="828616" cy="1113558"/>
            <a:chOff x="1866919" y="3051562"/>
            <a:chExt cx="828616" cy="1113558"/>
          </a:xfrm>
        </p:grpSpPr>
        <p:pic>
          <p:nvPicPr>
            <p:cNvPr id="4" name="Picture 3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CB61739C-FF86-4C20-A2EF-C5D8E8600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66919" y="3051562"/>
              <a:ext cx="828616" cy="1100029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33D5434-CDF3-468E-B75A-B2CA63FF1763}"/>
                </a:ext>
              </a:extLst>
            </p:cNvPr>
            <p:cNvSpPr/>
            <p:nvPr/>
          </p:nvSpPr>
          <p:spPr bwMode="auto">
            <a:xfrm>
              <a:off x="1866919" y="4093112"/>
              <a:ext cx="828616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7441BF-F64D-468A-A03E-945AD4000863}"/>
              </a:ext>
            </a:extLst>
          </p:cNvPr>
          <p:cNvGrpSpPr/>
          <p:nvPr/>
        </p:nvGrpSpPr>
        <p:grpSpPr>
          <a:xfrm>
            <a:off x="10705841" y="1646380"/>
            <a:ext cx="856910" cy="1098007"/>
            <a:chOff x="10705841" y="1646380"/>
            <a:chExt cx="856910" cy="1098007"/>
          </a:xfrm>
        </p:grpSpPr>
        <p:pic>
          <p:nvPicPr>
            <p:cNvPr id="77" name="Picture 76" descr="A picture containing person, wall, person, indoor&#10;&#10;Description automatically generated">
              <a:extLst>
                <a:ext uri="{FF2B5EF4-FFF2-40B4-BE49-F238E27FC236}">
                  <a16:creationId xmlns:a16="http://schemas.microsoft.com/office/drawing/2014/main" id="{725B6DD8-10DD-4F30-93C0-4EA27898D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r="9806"/>
            <a:stretch/>
          </p:blipFill>
          <p:spPr>
            <a:xfrm>
              <a:off x="10705841" y="1646380"/>
              <a:ext cx="856382" cy="1073523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EB566CC-0BD0-4A30-9A3B-A794AFF03461}"/>
                </a:ext>
              </a:extLst>
            </p:cNvPr>
            <p:cNvSpPr/>
            <p:nvPr/>
          </p:nvSpPr>
          <p:spPr bwMode="auto">
            <a:xfrm>
              <a:off x="10705841" y="2672379"/>
              <a:ext cx="856910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150C4291-8A38-476F-B091-F623DD08387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47788" y="4812021"/>
            <a:ext cx="738870" cy="743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0" name="Picture 2" descr="Club Jeunes FPS - Le bureau">
            <a:extLst>
              <a:ext uri="{FF2B5EF4-FFF2-40B4-BE49-F238E27FC236}">
                <a16:creationId xmlns:a16="http://schemas.microsoft.com/office/drawing/2014/main" id="{498131C7-1B18-8B06-19C3-8CACC9892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t="13156" r="1809" b="21932"/>
          <a:stretch/>
        </p:blipFill>
        <p:spPr bwMode="auto">
          <a:xfrm>
            <a:off x="2301066" y="4815255"/>
            <a:ext cx="738870" cy="743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2300D48-7689-F80A-D09B-D0BAD67122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73" y="4812021"/>
            <a:ext cx="734241" cy="734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9" name="Picture 12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CB7A5A4-21C2-3F59-EFD8-B0638E63A1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15" y="4770062"/>
            <a:ext cx="776847" cy="776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0" name="Picture 12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DBCCD04-BBF8-0537-E63E-C318B85DE1E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25" y="4763679"/>
            <a:ext cx="619302" cy="774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1" name="Picture 13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04B6E80-B69B-634F-EE84-DA1B44057D7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76" y="4761926"/>
            <a:ext cx="661808" cy="767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2" name="Picture 13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12E688FB-8A8C-43D1-DCDB-E909FF42C58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19" y="4760753"/>
            <a:ext cx="670765" cy="767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A08378-F8BC-37EB-7DD6-6F5CD508B79F}"/>
              </a:ext>
            </a:extLst>
          </p:cNvPr>
          <p:cNvGrpSpPr/>
          <p:nvPr/>
        </p:nvGrpSpPr>
        <p:grpSpPr>
          <a:xfrm>
            <a:off x="7911026" y="1637491"/>
            <a:ext cx="867407" cy="1084259"/>
            <a:chOff x="8341225" y="-1694843"/>
            <a:chExt cx="1170432" cy="14630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F5482F-84F2-2613-913B-4E6B5391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225" y="-1694843"/>
              <a:ext cx="1167399" cy="14630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2711D-EC1A-9DFF-882E-EF111595D23B}"/>
                </a:ext>
              </a:extLst>
            </p:cNvPr>
            <p:cNvSpPr/>
            <p:nvPr/>
          </p:nvSpPr>
          <p:spPr>
            <a:xfrm>
              <a:off x="8341225" y="-312420"/>
              <a:ext cx="1170432" cy="80617"/>
            </a:xfrm>
            <a:prstGeom prst="rect">
              <a:avLst/>
            </a:prstGeom>
            <a:solidFill>
              <a:srgbClr val="42B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28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ED85E-EB92-1AD6-3DEE-48F30F570897}"/>
              </a:ext>
            </a:extLst>
          </p:cNvPr>
          <p:cNvSpPr/>
          <p:nvPr/>
        </p:nvSpPr>
        <p:spPr>
          <a:xfrm>
            <a:off x="7350760" y="2646680"/>
            <a:ext cx="1859280" cy="176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E00B8-8A02-C11D-449A-27B6F01EFE51}"/>
              </a:ext>
            </a:extLst>
          </p:cNvPr>
          <p:cNvSpPr/>
          <p:nvPr/>
        </p:nvSpPr>
        <p:spPr>
          <a:xfrm>
            <a:off x="6852179" y="3210560"/>
            <a:ext cx="1859280" cy="1203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8D462DB-CFD8-FBAC-C1ED-A7C7B85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6" y="482962"/>
            <a:ext cx="4119037" cy="16608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1D5E37A-8508-5C48-A538-FD7247C0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2E6367-9691-3DD3-70F7-EDD6C64D6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3"/>
          <a:stretch/>
        </p:blipFill>
        <p:spPr>
          <a:xfrm>
            <a:off x="6793889" y="142525"/>
            <a:ext cx="3835140" cy="601023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3C0EAC-3182-77D7-B7E1-C2E23B0F2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4"/>
          <a:stretch/>
        </p:blipFill>
        <p:spPr>
          <a:xfrm>
            <a:off x="1330635" y="2608292"/>
            <a:ext cx="3970348" cy="3345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ED85E-EB92-1AD6-3DEE-48F30F570897}"/>
              </a:ext>
            </a:extLst>
          </p:cNvPr>
          <p:cNvSpPr/>
          <p:nvPr/>
        </p:nvSpPr>
        <p:spPr>
          <a:xfrm>
            <a:off x="7350760" y="2646680"/>
            <a:ext cx="1859280" cy="176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E00B8-8A02-C11D-449A-27B6F01EFE51}"/>
              </a:ext>
            </a:extLst>
          </p:cNvPr>
          <p:cNvSpPr/>
          <p:nvPr/>
        </p:nvSpPr>
        <p:spPr>
          <a:xfrm>
            <a:off x="6852179" y="3210560"/>
            <a:ext cx="1859280" cy="1203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8">
            <a:extLst>
              <a:ext uri="{FF2B5EF4-FFF2-40B4-BE49-F238E27FC236}">
                <a16:creationId xmlns:a16="http://schemas.microsoft.com/office/drawing/2014/main" id="{16901252-5B11-0465-4B2E-5F915818B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02" y="5039798"/>
            <a:ext cx="671538" cy="6715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DAED4-320C-9C45-5589-126DA83FE125}"/>
              </a:ext>
            </a:extLst>
          </p:cNvPr>
          <p:cNvGrpSpPr/>
          <p:nvPr/>
        </p:nvGrpSpPr>
        <p:grpSpPr>
          <a:xfrm>
            <a:off x="10912924" y="303612"/>
            <a:ext cx="856910" cy="1098007"/>
            <a:chOff x="10705841" y="1646380"/>
            <a:chExt cx="856910" cy="1098007"/>
          </a:xfrm>
        </p:grpSpPr>
        <p:pic>
          <p:nvPicPr>
            <p:cNvPr id="13" name="Picture 12" descr="A picture containing person, wall, person, indoor&#10;&#10;Description automatically generated">
              <a:extLst>
                <a:ext uri="{FF2B5EF4-FFF2-40B4-BE49-F238E27FC236}">
                  <a16:creationId xmlns:a16="http://schemas.microsoft.com/office/drawing/2014/main" id="{4AF9962A-0D19-45AD-9ABB-CA4B6C9F2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r="9806"/>
            <a:stretch/>
          </p:blipFill>
          <p:spPr>
            <a:xfrm>
              <a:off x="10705841" y="1646380"/>
              <a:ext cx="856382" cy="107352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C00FF6-2606-7909-5B9F-B1921BAEC0BE}"/>
                </a:ext>
              </a:extLst>
            </p:cNvPr>
            <p:cNvSpPr/>
            <p:nvPr/>
          </p:nvSpPr>
          <p:spPr bwMode="auto">
            <a:xfrm>
              <a:off x="10705841" y="2672379"/>
              <a:ext cx="856910" cy="72008"/>
            </a:xfrm>
            <a:prstGeom prst="rect">
              <a:avLst/>
            </a:prstGeom>
            <a:solidFill>
              <a:srgbClr val="5DB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71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C3A7-958C-DBC3-7EF0-1B7D17C7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1325563"/>
          </a:xfrm>
        </p:spPr>
        <p:txBody>
          <a:bodyPr/>
          <a:lstStyle/>
          <a:p>
            <a:r>
              <a:rPr lang="nl-BE" dirty="0"/>
              <a:t>Procedure: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B022EF-7FE2-08B8-96FF-566A64653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58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400" dirty="0"/>
              <a:t>ionbot OMS with Carbamidomethyl(C) as fixed and Oxidation(M) as variable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400" dirty="0"/>
              <a:t>Filter target database for identified proteins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400" dirty="0" err="1"/>
              <a:t>ionbot</a:t>
            </a:r>
            <a:r>
              <a:rPr lang="nl-BE" sz="2400" dirty="0"/>
              <a:t> OMS </a:t>
            </a:r>
            <a:r>
              <a:rPr lang="nl-BE" sz="2400" dirty="0" err="1"/>
              <a:t>with</a:t>
            </a:r>
            <a:endParaRPr lang="nl-BE" sz="2400" dirty="0"/>
          </a:p>
          <a:p>
            <a:pPr lvl="2"/>
            <a:endParaRPr lang="nl-BE" sz="1600" dirty="0"/>
          </a:p>
          <a:p>
            <a:pPr lvl="2"/>
            <a:r>
              <a:rPr lang="nl-BE" sz="1800" dirty="0" err="1"/>
              <a:t>Carbamidomethyl</a:t>
            </a:r>
            <a:r>
              <a:rPr lang="nl-BE" sz="1800" dirty="0"/>
              <a:t>(C)</a:t>
            </a:r>
          </a:p>
          <a:p>
            <a:pPr lvl="2"/>
            <a:r>
              <a:rPr lang="nl-BE" sz="1800" dirty="0" err="1"/>
              <a:t>Oxidation</a:t>
            </a:r>
            <a:r>
              <a:rPr lang="nl-BE" sz="1800" dirty="0"/>
              <a:t>(M)</a:t>
            </a:r>
          </a:p>
          <a:p>
            <a:pPr lvl="2"/>
            <a:r>
              <a:rPr lang="nl-BE" sz="1800" dirty="0" err="1"/>
              <a:t>Oxidation</a:t>
            </a:r>
            <a:r>
              <a:rPr lang="nl-BE" sz="1800" dirty="0"/>
              <a:t>(P)  </a:t>
            </a:r>
          </a:p>
          <a:p>
            <a:pPr lvl="2"/>
            <a:r>
              <a:rPr lang="nl-BE" sz="1800" dirty="0" err="1"/>
              <a:t>Deamidated</a:t>
            </a:r>
            <a:r>
              <a:rPr lang="nl-BE" sz="1800" dirty="0"/>
              <a:t>(N)</a:t>
            </a:r>
          </a:p>
          <a:p>
            <a:pPr lvl="2"/>
            <a:r>
              <a:rPr lang="nl-BE" sz="1800" dirty="0" err="1"/>
              <a:t>Deamidated</a:t>
            </a:r>
            <a:r>
              <a:rPr lang="nl-BE" sz="1800" dirty="0"/>
              <a:t>(Q)</a:t>
            </a:r>
          </a:p>
          <a:p>
            <a:pPr lvl="2"/>
            <a:r>
              <a:rPr lang="pt-BR" sz="1800" dirty="0" err="1"/>
              <a:t>Glu</a:t>
            </a:r>
            <a:r>
              <a:rPr lang="pt-BR" sz="1800" dirty="0"/>
              <a:t>-&gt;pyro-Glu+Methyl:2H(2)13C(1)</a:t>
            </a:r>
            <a:r>
              <a:rPr lang="nl-BE" sz="1800" dirty="0"/>
              <a:t>(E)</a:t>
            </a:r>
          </a:p>
          <a:p>
            <a:pPr lvl="2"/>
            <a:r>
              <a:rPr lang="nl-BE" sz="1800" dirty="0" err="1"/>
              <a:t>Acetyl</a:t>
            </a:r>
            <a:r>
              <a:rPr lang="nl-BE" sz="1800" dirty="0"/>
              <a:t>(N-term)</a:t>
            </a:r>
          </a:p>
          <a:p>
            <a:pPr lvl="2"/>
            <a:r>
              <a:rPr lang="nl-BE" sz="1800" dirty="0"/>
              <a:t>Methyl(D)</a:t>
            </a:r>
          </a:p>
          <a:p>
            <a:pPr lvl="2"/>
            <a:r>
              <a:rPr lang="nl-BE" sz="1800" dirty="0"/>
              <a:t>Methyl(E)</a:t>
            </a:r>
          </a:p>
          <a:p>
            <a:pPr lvl="2"/>
            <a:endParaRPr lang="nl-BE" sz="1800" dirty="0"/>
          </a:p>
          <a:p>
            <a:pPr marL="0" indent="0">
              <a:buNone/>
            </a:pPr>
            <a:r>
              <a:rPr lang="nl-BE" sz="2600" dirty="0"/>
              <a:t>(OMS = max 2 </a:t>
            </a:r>
            <a:r>
              <a:rPr lang="nl-BE" sz="2600" dirty="0" err="1"/>
              <a:t>variable</a:t>
            </a:r>
            <a:r>
              <a:rPr lang="nl-BE" sz="2600" dirty="0"/>
              <a:t> + 1 </a:t>
            </a:r>
            <a:r>
              <a:rPr lang="nl-BE" sz="2600" dirty="0" err="1"/>
              <a:t>unexpected</a:t>
            </a:r>
            <a:r>
              <a:rPr lang="nl-BE" sz="2600" dirty="0"/>
              <a:t> </a:t>
            </a:r>
            <a:r>
              <a:rPr lang="nl-BE" sz="2600" dirty="0" err="1"/>
              <a:t>modification</a:t>
            </a:r>
            <a:r>
              <a:rPr lang="nl-BE" sz="2600" dirty="0"/>
              <a:t>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04E3180-95B5-2F2B-F700-F4C874BA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C3A7-958C-DBC3-7EF0-1B7D17C7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1325563"/>
          </a:xfrm>
        </p:spPr>
        <p:txBody>
          <a:bodyPr/>
          <a:lstStyle/>
          <a:p>
            <a:r>
              <a:rPr lang="en-GB" dirty="0"/>
              <a:t>Today you will learn the basics of interpreting </a:t>
            </a:r>
            <a:r>
              <a:rPr lang="en-GB" dirty="0" err="1"/>
              <a:t>ionbot</a:t>
            </a:r>
            <a:r>
              <a:rPr lang="en-GB" dirty="0"/>
              <a:t> results using </a:t>
            </a:r>
            <a:r>
              <a:rPr lang="en-GB" dirty="0" err="1"/>
              <a:t>jupyter</a:t>
            </a:r>
            <a:r>
              <a:rPr lang="en-GB" dirty="0"/>
              <a:t> notebooks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B022EF-7FE2-08B8-96FF-566A64653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557"/>
            <a:ext cx="10515600" cy="366636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600" dirty="0"/>
              <a:t>Using </a:t>
            </a:r>
            <a:r>
              <a:rPr lang="nl-BE" sz="2600" dirty="0" err="1"/>
              <a:t>the</a:t>
            </a:r>
            <a:r>
              <a:rPr lang="nl-BE" sz="2600" dirty="0"/>
              <a:t> </a:t>
            </a:r>
            <a:r>
              <a:rPr lang="nl-BE" sz="2600" dirty="0" err="1"/>
              <a:t>ionbot.cloud</a:t>
            </a:r>
            <a:endParaRPr lang="nl-BE" sz="2600" dirty="0"/>
          </a:p>
          <a:p>
            <a:pPr marL="514350" indent="-514350">
              <a:buFont typeface="+mj-lt"/>
              <a:buAutoNum type="arabicPeriod"/>
            </a:pPr>
            <a:r>
              <a:rPr lang="nl-BE" sz="2600" dirty="0"/>
              <a:t>Tableau </a:t>
            </a:r>
            <a:r>
              <a:rPr lang="nl-BE" sz="2600" dirty="0" err="1"/>
              <a:t>visual</a:t>
            </a:r>
            <a:r>
              <a:rPr lang="nl-BE" sz="2600" dirty="0"/>
              <a:t> </a:t>
            </a:r>
            <a:r>
              <a:rPr lang="nl-BE" sz="2600" dirty="0" err="1"/>
              <a:t>result</a:t>
            </a:r>
            <a:r>
              <a:rPr lang="nl-BE" sz="2600" dirty="0"/>
              <a:t> 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600" dirty="0"/>
              <a:t>Binder (</a:t>
            </a:r>
            <a:r>
              <a:rPr lang="nl-BE" sz="2600" dirty="0" err="1"/>
              <a:t>jupyter</a:t>
            </a:r>
            <a:r>
              <a:rPr lang="nl-BE" sz="2600" dirty="0"/>
              <a:t> notebook) </a:t>
            </a:r>
            <a:r>
              <a:rPr lang="nl-BE" sz="2600" dirty="0" err="1"/>
              <a:t>result</a:t>
            </a:r>
            <a:r>
              <a:rPr lang="nl-BE" sz="2600" dirty="0"/>
              <a:t>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BE" sz="2200" dirty="0"/>
              <a:t>Reading </a:t>
            </a:r>
            <a:r>
              <a:rPr lang="nl-BE" sz="2200" dirty="0" err="1"/>
              <a:t>ionbot</a:t>
            </a:r>
            <a:r>
              <a:rPr lang="nl-BE" sz="2200" dirty="0"/>
              <a:t> output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BE" sz="2200" dirty="0"/>
              <a:t>PSM </a:t>
            </a:r>
            <a:r>
              <a:rPr lang="nl-BE" sz="2200" dirty="0" err="1"/>
              <a:t>result</a:t>
            </a:r>
            <a:r>
              <a:rPr lang="nl-BE" sz="2200" dirty="0"/>
              <a:t> </a:t>
            </a:r>
            <a:r>
              <a:rPr lang="nl-BE" sz="2200" dirty="0" err="1"/>
              <a:t>inspection</a:t>
            </a:r>
            <a:r>
              <a:rPr lang="nl-BE" sz="2200" dirty="0"/>
              <a:t> (</a:t>
            </a:r>
            <a:r>
              <a:rPr lang="nl-BE" sz="2200" dirty="0" err="1"/>
              <a:t>higher</a:t>
            </a:r>
            <a:r>
              <a:rPr lang="nl-BE" sz="2200" dirty="0"/>
              <a:t> and </a:t>
            </a:r>
            <a:r>
              <a:rPr lang="nl-BE" sz="2200" dirty="0" err="1"/>
              <a:t>lower</a:t>
            </a:r>
            <a:r>
              <a:rPr lang="nl-BE" sz="2200" dirty="0"/>
              <a:t> </a:t>
            </a:r>
            <a:r>
              <a:rPr lang="nl-BE" sz="2200" dirty="0" err="1"/>
              <a:t>ranked</a:t>
            </a:r>
            <a:r>
              <a:rPr lang="nl-BE" sz="2200" dirty="0"/>
              <a:t> </a:t>
            </a:r>
            <a:r>
              <a:rPr lang="nl-BE" sz="2200" dirty="0" err="1"/>
              <a:t>PSMs</a:t>
            </a:r>
            <a:r>
              <a:rPr lang="nl-BE" sz="22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BE" sz="2200" dirty="0"/>
              <a:t>Universal spectrum </a:t>
            </a:r>
            <a:r>
              <a:rPr lang="nl-BE" sz="2200" dirty="0" err="1"/>
              <a:t>identifier</a:t>
            </a:r>
            <a:r>
              <a:rPr lang="nl-BE" sz="2200" dirty="0"/>
              <a:t> (USI) and Lorikeet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BE" sz="2200" dirty="0" err="1"/>
              <a:t>Protein</a:t>
            </a:r>
            <a:r>
              <a:rPr lang="nl-BE" sz="2200" dirty="0"/>
              <a:t> </a:t>
            </a:r>
            <a:r>
              <a:rPr lang="nl-BE" sz="2200" dirty="0" err="1"/>
              <a:t>results</a:t>
            </a:r>
            <a:endParaRPr lang="nl-BE" sz="2200" dirty="0"/>
          </a:p>
          <a:p>
            <a:pPr marL="971550" lvl="1" indent="-514350">
              <a:buFont typeface="+mj-lt"/>
              <a:buAutoNum type="arabicPeriod"/>
            </a:pPr>
            <a:r>
              <a:rPr lang="nl-BE" sz="2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nl-BE" sz="2200" dirty="0" err="1">
                <a:solidFill>
                  <a:schemeClr val="bg1">
                    <a:lumMod val="65000"/>
                  </a:schemeClr>
                </a:solidFill>
              </a:rPr>
              <a:t>Modification</a:t>
            </a:r>
            <a:r>
              <a:rPr lang="nl-BE" sz="2200" dirty="0">
                <a:solidFill>
                  <a:schemeClr val="bg1">
                    <a:lumMod val="65000"/>
                  </a:schemeClr>
                </a:solidFill>
              </a:rPr>
              <a:t> analysis and </a:t>
            </a:r>
            <a:r>
              <a:rPr lang="nl-BE" sz="2200" dirty="0" err="1">
                <a:solidFill>
                  <a:schemeClr val="bg1">
                    <a:lumMod val="65000"/>
                  </a:schemeClr>
                </a:solidFill>
              </a:rPr>
              <a:t>modification</a:t>
            </a:r>
            <a:r>
              <a:rPr lang="nl-BE" sz="2200" dirty="0">
                <a:solidFill>
                  <a:schemeClr val="bg1">
                    <a:lumMod val="65000"/>
                  </a:schemeClr>
                </a:solidFill>
              </a:rPr>
              <a:t> profile clustering)</a:t>
            </a:r>
          </a:p>
          <a:p>
            <a:pPr marL="971550" lvl="1" indent="-514350">
              <a:buFont typeface="+mj-lt"/>
              <a:buAutoNum type="arabicPeriod"/>
            </a:pPr>
            <a:endParaRPr lang="nl-BE" sz="2200" dirty="0"/>
          </a:p>
          <a:p>
            <a:pPr marL="514350" indent="-514350">
              <a:buFont typeface="+mj-lt"/>
              <a:buAutoNum type="arabicPeriod"/>
            </a:pPr>
            <a:endParaRPr lang="nl-BE" sz="26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04E3180-95B5-2F2B-F700-F4C874BA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6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D335F8B-B339-3542-7E7A-E0B9DC75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84" y="251730"/>
            <a:ext cx="9500832" cy="61136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EF65A65-42F0-A448-15B7-419560FC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0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47E2659-CD58-5499-A7B9-0FC9DC21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17" y="2300506"/>
            <a:ext cx="2847063" cy="149867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0958214-C705-4423-45A7-9D692798000C}"/>
              </a:ext>
            </a:extLst>
          </p:cNvPr>
          <p:cNvSpPr txBox="1"/>
          <p:nvPr/>
        </p:nvSpPr>
        <p:spPr>
          <a:xfrm>
            <a:off x="986212" y="1761436"/>
            <a:ext cx="8149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github.com/</a:t>
            </a:r>
            <a:r>
              <a:rPr lang="en-GB" sz="2800" dirty="0" err="1"/>
              <a:t>RobbinBouwmeester</a:t>
            </a:r>
            <a:r>
              <a:rPr lang="en-GB" sz="2800" dirty="0"/>
              <a:t>/</a:t>
            </a:r>
            <a:r>
              <a:rPr lang="en-GB" sz="2800" dirty="0" err="1"/>
              <a:t>ionbot.workshop</a:t>
            </a:r>
            <a:endParaRPr lang="en-GB" sz="2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78DC98-3946-0F3C-4466-9F02257F8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2" y="376565"/>
            <a:ext cx="2599578" cy="14622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BE2C4458-88EA-BB2C-5E59-4395BC32EF7A}"/>
              </a:ext>
            </a:extLst>
          </p:cNvPr>
          <p:cNvSpPr txBox="1"/>
          <p:nvPr/>
        </p:nvSpPr>
        <p:spPr>
          <a:xfrm>
            <a:off x="986212" y="3537573"/>
            <a:ext cx="6096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mybinder.org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275FE545-9C39-A0B8-1C7E-51B271560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2" y="4084728"/>
            <a:ext cx="4974144" cy="1594821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C5B79E96-CC15-D4C6-9E3C-4D38764C0B95}"/>
              </a:ext>
            </a:extLst>
          </p:cNvPr>
          <p:cNvSpPr txBox="1"/>
          <p:nvPr/>
        </p:nvSpPr>
        <p:spPr>
          <a:xfrm>
            <a:off x="986212" y="5528054"/>
            <a:ext cx="8283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anaconda.com/products/distribution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1E29583-2C24-CE74-B443-6BD05A12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FBAE03-E6D7-4204-AEC3-BB0D33C08F0B}"/>
              </a:ext>
            </a:extLst>
          </p:cNvPr>
          <p:cNvSpPr txBox="1"/>
          <p:nvPr/>
        </p:nvSpPr>
        <p:spPr>
          <a:xfrm>
            <a:off x="7040070" y="2860535"/>
            <a:ext cx="48714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</a:t>
            </a:r>
          </a:p>
          <a:p>
            <a:r>
              <a:rPr lang="en-US" dirty="0">
                <a:hlinkClick r:id="rId6"/>
              </a:rPr>
              <a:t>sven.degroeve@ugent.be</a:t>
            </a:r>
            <a:r>
              <a:rPr lang="en-US" dirty="0"/>
              <a:t> (general)</a:t>
            </a:r>
          </a:p>
          <a:p>
            <a:r>
              <a:rPr lang="en-US" dirty="0">
                <a:hlinkClick r:id="rId7"/>
              </a:rPr>
              <a:t>Lennart.martens@ugent.be</a:t>
            </a:r>
            <a:r>
              <a:rPr lang="en-US" dirty="0"/>
              <a:t> (general)</a:t>
            </a:r>
          </a:p>
          <a:p>
            <a:r>
              <a:rPr lang="en-US" dirty="0">
                <a:hlinkClick r:id="rId8"/>
              </a:rPr>
              <a:t>kevin.velghe@ugent.be</a:t>
            </a:r>
            <a:r>
              <a:rPr lang="en-US" dirty="0"/>
              <a:t> (tech issues)</a:t>
            </a:r>
          </a:p>
          <a:p>
            <a:r>
              <a:rPr lang="en-US" dirty="0">
                <a:hlinkClick r:id="rId9"/>
              </a:rPr>
              <a:t>ralf.gabriels@ugent.be</a:t>
            </a:r>
            <a:r>
              <a:rPr lang="en-US" dirty="0"/>
              <a:t> (feature </a:t>
            </a:r>
            <a:r>
              <a:rPr lang="en-US" dirty="0" err="1"/>
              <a:t>reqs</a:t>
            </a:r>
            <a:r>
              <a:rPr lang="en-US" dirty="0"/>
              <a:t>)</a:t>
            </a:r>
          </a:p>
          <a:p>
            <a:r>
              <a:rPr lang="en-US" dirty="0">
                <a:hlinkClick r:id="rId10"/>
              </a:rPr>
              <a:t>robbin.bouwmeester@ugent.be</a:t>
            </a:r>
            <a:r>
              <a:rPr lang="en-US" dirty="0"/>
              <a:t> (feature </a:t>
            </a:r>
            <a:r>
              <a:rPr lang="en-US" dirty="0" err="1"/>
              <a:t>reqs</a:t>
            </a:r>
            <a:r>
              <a:rPr lang="en-US" dirty="0"/>
              <a:t>)</a:t>
            </a:r>
          </a:p>
          <a:p>
            <a:r>
              <a:rPr lang="en-US" dirty="0">
                <a:hlinkClick r:id="rId11"/>
              </a:rPr>
              <a:t>enrico.massignani@ugent.be</a:t>
            </a:r>
            <a:r>
              <a:rPr lang="en-US" dirty="0"/>
              <a:t> (running </a:t>
            </a:r>
            <a:r>
              <a:rPr lang="en-US" dirty="0" err="1"/>
              <a:t>ionbot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4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E784F693-E219-46CD-B3A2-3CC0F70E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6" y="920854"/>
            <a:ext cx="5645440" cy="521996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591C7AA8-5FFA-4DE2-A145-3EE1D2B3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64" y="1448794"/>
            <a:ext cx="4699242" cy="2298818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3AFD8677-D6C8-46A9-9EAA-EB2D544FFD8D}"/>
              </a:ext>
            </a:extLst>
          </p:cNvPr>
          <p:cNvSpPr/>
          <p:nvPr/>
        </p:nvSpPr>
        <p:spPr>
          <a:xfrm>
            <a:off x="11456894" y="1376082"/>
            <a:ext cx="174812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8C92ACF-4C2B-40B1-9AF8-2542178503BC}"/>
              </a:ext>
            </a:extLst>
          </p:cNvPr>
          <p:cNvSpPr/>
          <p:nvPr/>
        </p:nvSpPr>
        <p:spPr>
          <a:xfrm>
            <a:off x="448235" y="1272988"/>
            <a:ext cx="5682461" cy="10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9A64C34-B6A5-4B44-86AD-CB242D14071D}"/>
              </a:ext>
            </a:extLst>
          </p:cNvPr>
          <p:cNvSpPr/>
          <p:nvPr/>
        </p:nvSpPr>
        <p:spPr>
          <a:xfrm>
            <a:off x="555812" y="4979894"/>
            <a:ext cx="5540188" cy="21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E397F495-B9E3-4D5C-AB90-C462BD23E381}"/>
              </a:ext>
            </a:extLst>
          </p:cNvPr>
          <p:cNvSpPr/>
          <p:nvPr/>
        </p:nvSpPr>
        <p:spPr>
          <a:xfrm>
            <a:off x="6881464" y="3061447"/>
            <a:ext cx="967136" cy="12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0155041-A310-42BD-A868-6AFB0F6ECF59}"/>
              </a:ext>
            </a:extLst>
          </p:cNvPr>
          <p:cNvSpPr/>
          <p:nvPr/>
        </p:nvSpPr>
        <p:spPr>
          <a:xfrm>
            <a:off x="5840506" y="1492624"/>
            <a:ext cx="161365" cy="16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D9BED72-0D7C-AD92-8717-37477674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6" y="6399204"/>
            <a:ext cx="2141931" cy="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4078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B_template_new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F52A2D9-3537-4A4B-A5A7-437C6DAFF3B2}" vid="{51DB1E24-3D82-417F-A667-72D8C4750D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Widescreen</PresentationFormat>
  <Paragraphs>59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Corbel</vt:lpstr>
      <vt:lpstr>Tahoma</vt:lpstr>
      <vt:lpstr>Wingdings</vt:lpstr>
      <vt:lpstr>Kantoorthema</vt:lpstr>
      <vt:lpstr>VIB_template_new</vt:lpstr>
      <vt:lpstr>PowerPoint Presentation</vt:lpstr>
      <vt:lpstr>PowerPoint Presentation</vt:lpstr>
      <vt:lpstr>PowerPoint Presentation</vt:lpstr>
      <vt:lpstr>PowerPoint Presentation</vt:lpstr>
      <vt:lpstr>Procedure:</vt:lpstr>
      <vt:lpstr>Today you will learn the basics of interpreting ionbot results using jupyter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Degroeve</dc:creator>
  <cp:lastModifiedBy>Robbin Bouwmeester</cp:lastModifiedBy>
  <cp:revision>16</cp:revision>
  <dcterms:created xsi:type="dcterms:W3CDTF">2022-08-26T07:04:07Z</dcterms:created>
  <dcterms:modified xsi:type="dcterms:W3CDTF">2022-09-19T11:02:22Z</dcterms:modified>
</cp:coreProperties>
</file>